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  <p:sldId id="259" r:id="rId6"/>
    <p:sldId id="260" r:id="rId7"/>
    <p:sldId id="261" r:id="rId8"/>
    <p:sldId id="262" r:id="rId9"/>
    <p:sldId id="263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Autofit/>
          </a:bodyPr>
          <a:lstStyle/>
          <a:p>
            <a:r>
              <a:rPr lang="en-US" sz="4400" dirty="0"/>
              <a:t>Customer churn for an OTT Platform – Behavior and Engagement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Rajashree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FEF16EA-1B0F-77A8-0D5B-D4EFB64B05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08"/>
    </mc:Choice>
    <mc:Fallback>
      <p:transition spd="slow" advTm="16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2931-EC4C-9360-B061-110A3566F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FB3D7-2BEC-8BA5-AFB8-4C6E56922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Many users stop using the service due to dissatisfaction or lack of engagement, but predicting this in advance can help improve retention strategies.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54205C-C741-56BD-955C-F66271A088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71891"/>
      </p:ext>
    </p:extLst>
  </p:cSld>
  <p:clrMapOvr>
    <a:masterClrMapping/>
  </p:clrMapOvr>
  <p:transition spd="slow" advTm="4591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3F963-B3F9-55B0-8569-4E8539D4D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TASK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678E0-2E1D-C413-3EB8-A4E43789D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Collect user engagement data (watch time, number of sessions, browsing time).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Feed data into a churn prediction model.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Review model output to take preventive action (e.g., offer promotions).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Feed actual churn outcomes back into the model (feedback loop).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15C453C-6FA0-2884-3ADB-372C893AF4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33642"/>
      </p:ext>
    </p:extLst>
  </p:cSld>
  <p:clrMapOvr>
    <a:masterClrMapping/>
  </p:clrMapOvr>
  <p:transition spd="slow" advTm="122311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52383-01BB-F5F7-C040-ED7E26EB5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UX Design &amp;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9B10F-CEAE-36BA-02C6-7FECEBB903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Primary User:</a:t>
            </a:r>
            <a:r>
              <a:rPr lang="en-IN" dirty="0"/>
              <a:t> </a:t>
            </a:r>
          </a:p>
          <a:p>
            <a:pPr lvl="1"/>
            <a:r>
              <a:rPr lang="en-IN" dirty="0"/>
              <a:t>Product managers and business analysts monitoring churn via a dashboard.</a:t>
            </a:r>
          </a:p>
          <a:p>
            <a:r>
              <a:rPr lang="en-IN" b="1" dirty="0"/>
              <a:t>Inputs:</a:t>
            </a:r>
            <a:endParaRPr lang="en-IN" dirty="0"/>
          </a:p>
          <a:p>
            <a:pPr lvl="1"/>
            <a:r>
              <a:rPr lang="en-IN" dirty="0"/>
              <a:t>User activity metrics: watch time, categories viewed, browsing frequency, session time, device type.</a:t>
            </a:r>
          </a:p>
          <a:p>
            <a:r>
              <a:rPr lang="en-IN" b="1" dirty="0"/>
              <a:t>Outputs:</a:t>
            </a:r>
            <a:endParaRPr lang="en-IN" dirty="0"/>
          </a:p>
          <a:p>
            <a:pPr lvl="1"/>
            <a:r>
              <a:rPr lang="en-IN" dirty="0"/>
              <a:t>Probability that a user will cancel at the end of the month.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EA758-E752-706D-35C2-4E8243F4EB1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Transparency:</a:t>
            </a:r>
            <a:endParaRPr lang="en-IN" dirty="0"/>
          </a:p>
          <a:p>
            <a:pPr lvl="1">
              <a:buSzPct val="96000"/>
            </a:pPr>
            <a:r>
              <a:rPr lang="en-IN" dirty="0"/>
              <a:t>The dashboard shows what features contributed most to a prediction.</a:t>
            </a:r>
          </a:p>
          <a:p>
            <a:pPr lvl="1">
              <a:buSzPct val="96000"/>
            </a:pPr>
            <a:r>
              <a:rPr lang="en-IN" dirty="0"/>
              <a:t>Users can view historical trends and contributing factors for each churn label.</a:t>
            </a:r>
          </a:p>
          <a:p>
            <a:r>
              <a:rPr lang="en-IN" b="1" dirty="0"/>
              <a:t>Communicating Uncertainty:</a:t>
            </a:r>
            <a:endParaRPr lang="en-IN" dirty="0"/>
          </a:p>
          <a:p>
            <a:pPr lvl="1"/>
            <a:r>
              <a:rPr lang="en-IN" dirty="0"/>
              <a:t>Model confidence scores </a:t>
            </a:r>
          </a:p>
          <a:p>
            <a:pPr lvl="0"/>
            <a:r>
              <a:rPr lang="en-IN" b="1" dirty="0"/>
              <a:t>Feedback Loop:</a:t>
            </a:r>
            <a:endParaRPr lang="en-IN" dirty="0"/>
          </a:p>
          <a:p>
            <a:pPr lvl="1"/>
            <a:r>
              <a:rPr lang="en-IN" dirty="0"/>
              <a:t>The system updates model parameters periodically using ground-truth churn events.</a:t>
            </a:r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8CBD4B5-8018-F9C5-FB5D-6C3858B221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21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112554">
        <p14:prism isContent="1" isInverted="1"/>
      </p:transition>
    </mc:Choice>
    <mc:Fallback>
      <p:transition spd="slow" advTm="1125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311F0-4D4E-9D7C-5D6E-E18159F39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Privacy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3B8E7-4AF9-AF41-FCC7-C1530BBD8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IN" sz="2000" dirty="0"/>
              <a:t>We collect identifiable information such as email, billing address, and device/browser data.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2000" dirty="0"/>
              <a:t>This data is encrypted at rest and in transit.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2000" dirty="0"/>
              <a:t>We follow the principle of </a:t>
            </a:r>
            <a:r>
              <a:rPr lang="en-IN" sz="2000" b="1" dirty="0"/>
              <a:t>data minimization</a:t>
            </a:r>
            <a:r>
              <a:rPr lang="en-IN" sz="2000" dirty="0"/>
              <a:t>: only necessary data is collected.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2000" dirty="0"/>
              <a:t>Users can </a:t>
            </a:r>
            <a:r>
              <a:rPr lang="en-IN" sz="2000" b="1" dirty="0"/>
              <a:t>opt out</a:t>
            </a:r>
            <a:r>
              <a:rPr lang="en-IN" sz="2000" dirty="0"/>
              <a:t> of certain types of tracking (e.g., watch history vs. browsing </a:t>
            </a:r>
            <a:r>
              <a:rPr lang="en-IN" sz="2000" dirty="0" err="1"/>
              <a:t>behavior</a:t>
            </a:r>
            <a:r>
              <a:rPr lang="en-IN" sz="2000" dirty="0"/>
              <a:t>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2000" dirty="0"/>
              <a:t>Our platform complies with </a:t>
            </a:r>
            <a:r>
              <a:rPr lang="en-IN" sz="2000" b="1" dirty="0"/>
              <a:t>GDPR</a:t>
            </a:r>
            <a:r>
              <a:rPr lang="en-IN" sz="2000" dirty="0"/>
              <a:t> and </a:t>
            </a:r>
            <a:r>
              <a:rPr lang="en-IN" sz="2000" b="1" dirty="0"/>
              <a:t>FIPPs</a:t>
            </a:r>
            <a:r>
              <a:rPr lang="en-IN" sz="2000" dirty="0"/>
              <a:t>, offering users the right to access, correct, or delete their data.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DF89480-5E4C-B4B4-D8E2-8F36A60081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898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72112">
        <p14:conveyor dir="l"/>
      </p:transition>
    </mc:Choice>
    <mc:Fallback>
      <p:transition spd="slow" advTm="721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176D2-B18F-9DB8-BEB6-5DC512CEE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Ethical Considerations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F843C-1BCA-6821-189B-DE70C4DC2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Potential Sources of Bias:</a:t>
            </a:r>
            <a:endParaRPr lang="en-IN" dirty="0"/>
          </a:p>
          <a:p>
            <a:pPr lvl="1"/>
            <a:r>
              <a:rPr lang="en-IN" dirty="0"/>
              <a:t>Overrepresentation of high-income users or urban viewers in training data.</a:t>
            </a:r>
          </a:p>
          <a:p>
            <a:pPr lvl="1"/>
            <a:r>
              <a:rPr lang="en-IN" dirty="0"/>
              <a:t>Recommendations skewed toward genres popular in certain demographics.</a:t>
            </a:r>
          </a:p>
          <a:p>
            <a:r>
              <a:rPr lang="en-IN" b="1" dirty="0"/>
              <a:t>Mitigation Strategies:</a:t>
            </a:r>
            <a:endParaRPr lang="en-IN" dirty="0"/>
          </a:p>
          <a:p>
            <a:pPr lvl="1"/>
            <a:r>
              <a:rPr lang="en-IN" dirty="0"/>
              <a:t>Use balanced datasets representing diverse user groups.</a:t>
            </a:r>
          </a:p>
          <a:p>
            <a:pPr lvl="1"/>
            <a:r>
              <a:rPr lang="en-IN" dirty="0"/>
              <a:t>Regular bias audits and fairness testing.</a:t>
            </a:r>
          </a:p>
          <a:p>
            <a:pPr lvl="1"/>
            <a:r>
              <a:rPr lang="en-IN" dirty="0"/>
              <a:t>Clear documentation of model </a:t>
            </a:r>
            <a:r>
              <a:rPr lang="en-IN" dirty="0" err="1"/>
              <a:t>behavior</a:t>
            </a:r>
            <a:r>
              <a:rPr lang="en-IN" dirty="0"/>
              <a:t> for internal reviewers.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94BB01F-007D-41A3-553B-18A769D9E4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309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72744">
        <p14:pan dir="u"/>
      </p:transition>
    </mc:Choice>
    <mc:Fallback>
      <p:transition spd="slow" advTm="727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1"/>
            <a:r>
              <a:rPr lang="en-IN" sz="2400" b="1" dirty="0"/>
              <a:t>Fairness:</a:t>
            </a:r>
            <a:r>
              <a:rPr lang="en-IN" sz="2400" dirty="0"/>
              <a:t> Ensuring diverse user representation and avoiding demographic bias.</a:t>
            </a:r>
            <a:br>
              <a:rPr lang="en-IN" sz="2400" dirty="0"/>
            </a:br>
            <a:r>
              <a:rPr lang="en-IN" sz="2400" b="1" dirty="0"/>
              <a:t>Accountability:</a:t>
            </a:r>
            <a:r>
              <a:rPr lang="en-IN" sz="2400" dirty="0"/>
              <a:t> Tracking decisions and giving humans override control.</a:t>
            </a:r>
            <a:br>
              <a:rPr lang="en-IN" sz="2400" dirty="0"/>
            </a:br>
            <a:r>
              <a:rPr lang="en-IN" sz="2400" b="1" dirty="0"/>
              <a:t>Transparency:</a:t>
            </a:r>
            <a:r>
              <a:rPr lang="en-IN" sz="2400" dirty="0"/>
              <a:t> Providing explainability into model predictions and decisions.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three pillars of ethical AI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0FAFCE9-EC52-BFFB-36A5-6E558D4969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5633">
        <p159:morph option="byObject"/>
      </p:transition>
    </mc:Choice>
    <mc:Fallback>
      <p:transition spd="slow" advTm="256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F4F4D41-822D-40F2-A7AC-E4E6CB36CA7A}">
  <ds:schemaRefs>
    <ds:schemaRef ds:uri="230e9df3-be65-4c73-a93b-d1236ebd677e"/>
    <ds:schemaRef ds:uri="http://purl.org/dc/dcmitype/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71af3243-3dd4-4a8d-8c0d-dd76da1f02a5"/>
    <ds:schemaRef ds:uri="http://purl.org/dc/terms/"/>
    <ds:schemaRef ds:uri="http://schemas.microsoft.com/sharepoint/v3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Urban monochrome</Template>
  <TotalTime>25</TotalTime>
  <Words>368</Words>
  <Application>Microsoft Office PowerPoint</Application>
  <PresentationFormat>Widescreen</PresentationFormat>
  <Paragraphs>39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Bookman Old Style</vt:lpstr>
      <vt:lpstr>Calibri</vt:lpstr>
      <vt:lpstr>Franklin Gothic Book</vt:lpstr>
      <vt:lpstr>Wingdings</vt:lpstr>
      <vt:lpstr>Custom</vt:lpstr>
      <vt:lpstr>Customer churn for an OTT Platform – Behavior and Engagement Data</vt:lpstr>
      <vt:lpstr>Problem</vt:lpstr>
      <vt:lpstr>TASK ANALYSIS</vt:lpstr>
      <vt:lpstr>UX Design &amp; AI</vt:lpstr>
      <vt:lpstr>Privacy considerations</vt:lpstr>
      <vt:lpstr>Ethical Considerations </vt:lpstr>
      <vt:lpstr>Fairness: Ensuring diverse user representation and avoiding demographic bias. Accountability: Tracking decisions and giving humans override control. Transparency: Providing explainability into model predictions and decisions.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Rajashree S</dc:creator>
  <cp:lastModifiedBy>Rajashree S</cp:lastModifiedBy>
  <cp:revision>2</cp:revision>
  <dcterms:created xsi:type="dcterms:W3CDTF">2025-07-27T10:20:35Z</dcterms:created>
  <dcterms:modified xsi:type="dcterms:W3CDTF">2025-07-27T10:45:55Z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